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34" r:id="rId2"/>
    <p:sldId id="282" r:id="rId3"/>
    <p:sldId id="343" r:id="rId4"/>
    <p:sldId id="2527" r:id="rId5"/>
    <p:sldId id="2008" r:id="rId6"/>
    <p:sldId id="2516" r:id="rId7"/>
    <p:sldId id="2525" r:id="rId8"/>
    <p:sldId id="2526" r:id="rId9"/>
    <p:sldId id="1759" r:id="rId10"/>
    <p:sldId id="2533" r:id="rId11"/>
    <p:sldId id="2534" r:id="rId12"/>
    <p:sldId id="2517" r:id="rId13"/>
    <p:sldId id="2528" r:id="rId14"/>
    <p:sldId id="2530" r:id="rId15"/>
    <p:sldId id="2538" r:id="rId16"/>
    <p:sldId id="2518" r:id="rId17"/>
    <p:sldId id="2524" r:id="rId18"/>
    <p:sldId id="2536" r:id="rId19"/>
    <p:sldId id="2537" r:id="rId20"/>
    <p:sldId id="253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廖 茵" initials="廖" lastIdx="1" clrIdx="0">
    <p:extLst>
      <p:ext uri="{19B8F6BF-5375-455C-9EA6-DF929625EA0E}">
        <p15:presenceInfo xmlns:p15="http://schemas.microsoft.com/office/powerpoint/2012/main" userId="053fbe83ae31a7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C81A"/>
    <a:srgbClr val="FEE65B"/>
    <a:srgbClr val="5F58EA"/>
    <a:srgbClr val="5C54E9"/>
    <a:srgbClr val="5B54E9"/>
    <a:srgbClr val="5C54EA"/>
    <a:srgbClr val="EAE8FF"/>
    <a:srgbClr val="584FE8"/>
    <a:srgbClr val="858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0669" autoAdjust="0"/>
  </p:normalViewPr>
  <p:slideViewPr>
    <p:cSldViewPr snapToGrid="0">
      <p:cViewPr varScale="1">
        <p:scale>
          <a:sx n="108" d="100"/>
          <a:sy n="108" d="100"/>
        </p:scale>
        <p:origin x="174" y="1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9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C683D43-C05A-7E41-F4F6-6D99A97C5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688AB4-DB32-4AC2-DB3C-DEFBC71C6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99117-6681-4B9B-B7F9-67055219855A}" type="datetimeFigureOut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2025/2/27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923D1B-3DE6-97B3-B2D4-D1B70740D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102F4B-228D-9803-E729-6CE3F50C4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1904-99A3-4086-8942-9D4F5BB92F51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53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32E64D2-2C48-4D05-928C-35858F35C6CD}" type="datetimeFigureOut">
              <a:rPr lang="zh-CN" altLang="en-US" smtClean="0"/>
              <a:pPr/>
              <a:t>2025/2/27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04DEC98-6312-4013-9D44-6DCCD1ADCB2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03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: 空心 2">
            <a:extLst>
              <a:ext uri="{FF2B5EF4-FFF2-40B4-BE49-F238E27FC236}">
                <a16:creationId xmlns:a16="http://schemas.microsoft.com/office/drawing/2014/main" id="{F3CE67FF-9E86-D154-2821-2FF19BE3E4FB}"/>
              </a:ext>
            </a:extLst>
          </p:cNvPr>
          <p:cNvSpPr/>
          <p:nvPr userDrawn="1"/>
        </p:nvSpPr>
        <p:spPr>
          <a:xfrm>
            <a:off x="6024207" y="731739"/>
            <a:ext cx="529665" cy="513013"/>
          </a:xfrm>
          <a:prstGeom prst="donut">
            <a:avLst>
              <a:gd name="adj" fmla="val 19393"/>
            </a:avLst>
          </a:prstGeom>
          <a:solidFill>
            <a:schemeClr val="accent4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BD555A-CA72-8FF0-6333-1B6559C05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8745" r="2875" b="8901"/>
          <a:stretch>
            <a:fillRect/>
          </a:stretch>
        </p:blipFill>
        <p:spPr>
          <a:xfrm rot="18328058">
            <a:off x="6671802" y="-1356979"/>
            <a:ext cx="6653493" cy="7756998"/>
          </a:xfrm>
          <a:custGeom>
            <a:avLst/>
            <a:gdLst>
              <a:gd name="connsiteX0" fmla="*/ 4011530 w 6653493"/>
              <a:gd name="connsiteY0" fmla="*/ 490815 h 7756998"/>
              <a:gd name="connsiteX1" fmla="*/ 6653493 w 6653493"/>
              <a:gd name="connsiteY1" fmla="*/ 4199140 h 7756998"/>
              <a:gd name="connsiteX2" fmla="*/ 1659596 w 6653493"/>
              <a:gd name="connsiteY2" fmla="*/ 7756998 h 7756998"/>
              <a:gd name="connsiteX3" fmla="*/ 1566547 w 6653493"/>
              <a:gd name="connsiteY3" fmla="*/ 7701017 h 7756998"/>
              <a:gd name="connsiteX4" fmla="*/ 1253179 w 6653493"/>
              <a:gd name="connsiteY4" fmla="*/ 7334192 h 7756998"/>
              <a:gd name="connsiteX5" fmla="*/ 1501036 w 6653493"/>
              <a:gd name="connsiteY5" fmla="*/ 5376726 h 7756998"/>
              <a:gd name="connsiteX6" fmla="*/ 512 w 6653493"/>
              <a:gd name="connsiteY6" fmla="*/ 3303023 h 7756998"/>
              <a:gd name="connsiteX7" fmla="*/ 1332477 w 6653493"/>
              <a:gd name="connsiteY7" fmla="*/ 1893142 h 7756998"/>
              <a:gd name="connsiteX8" fmla="*/ 1341297 w 6653493"/>
              <a:gd name="connsiteY8" fmla="*/ 671668 h 7756998"/>
              <a:gd name="connsiteX9" fmla="*/ 2252064 w 6653493"/>
              <a:gd name="connsiteY9" fmla="*/ 1848 h 7756998"/>
              <a:gd name="connsiteX10" fmla="*/ 3742073 w 6653493"/>
              <a:gd name="connsiteY10" fmla="*/ 469768 h 7756998"/>
              <a:gd name="connsiteX11" fmla="*/ 4011182 w 6653493"/>
              <a:gd name="connsiteY11" fmla="*/ 490835 h 775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3493" h="7756998">
                <a:moveTo>
                  <a:pt x="4011530" y="490815"/>
                </a:moveTo>
                <a:lnTo>
                  <a:pt x="6653493" y="4199140"/>
                </a:lnTo>
                <a:lnTo>
                  <a:pt x="1659596" y="7756998"/>
                </a:lnTo>
                <a:lnTo>
                  <a:pt x="1566547" y="7701017"/>
                </a:lnTo>
                <a:cubicBezTo>
                  <a:pt x="1419072" y="7601168"/>
                  <a:pt x="1295203" y="7478412"/>
                  <a:pt x="1253179" y="7334192"/>
                </a:cubicBezTo>
                <a:cubicBezTo>
                  <a:pt x="1125105" y="6894663"/>
                  <a:pt x="1709813" y="6048587"/>
                  <a:pt x="1501036" y="5376726"/>
                </a:cubicBezTo>
                <a:cubicBezTo>
                  <a:pt x="1292256" y="4704864"/>
                  <a:pt x="28605" y="3883621"/>
                  <a:pt x="512" y="3303023"/>
                </a:cubicBezTo>
                <a:cubicBezTo>
                  <a:pt x="-27580" y="2722426"/>
                  <a:pt x="1109013" y="2331702"/>
                  <a:pt x="1332477" y="1893142"/>
                </a:cubicBezTo>
                <a:cubicBezTo>
                  <a:pt x="1555940" y="1454583"/>
                  <a:pt x="1170717" y="1124928"/>
                  <a:pt x="1341297" y="671668"/>
                </a:cubicBezTo>
                <a:cubicBezTo>
                  <a:pt x="1511876" y="218406"/>
                  <a:pt x="1851935" y="35498"/>
                  <a:pt x="2252064" y="1848"/>
                </a:cubicBezTo>
                <a:cubicBezTo>
                  <a:pt x="2652193" y="-31802"/>
                  <a:pt x="3348537" y="404439"/>
                  <a:pt x="3742073" y="469768"/>
                </a:cubicBezTo>
                <a:cubicBezTo>
                  <a:pt x="3840458" y="486102"/>
                  <a:pt x="3929415" y="491907"/>
                  <a:pt x="4011182" y="490835"/>
                </a:cubicBezTo>
                <a:close/>
              </a:path>
            </a:pathLst>
          </a:cu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169ABEB-4A84-BBC0-D103-D6AE8A48136A}"/>
              </a:ext>
            </a:extLst>
          </p:cNvPr>
          <p:cNvSpPr/>
          <p:nvPr userDrawn="1"/>
        </p:nvSpPr>
        <p:spPr>
          <a:xfrm>
            <a:off x="6049880" y="0"/>
            <a:ext cx="6142120" cy="6242195"/>
          </a:xfrm>
          <a:custGeom>
            <a:avLst/>
            <a:gdLst>
              <a:gd name="connsiteX0" fmla="*/ 1566406 w 6055096"/>
              <a:gd name="connsiteY0" fmla="*/ 0 h 5905500"/>
              <a:gd name="connsiteX1" fmla="*/ 6055096 w 6055096"/>
              <a:gd name="connsiteY1" fmla="*/ 0 h 5905500"/>
              <a:gd name="connsiteX2" fmla="*/ 6055096 w 6055096"/>
              <a:gd name="connsiteY2" fmla="*/ 5800935 h 5905500"/>
              <a:gd name="connsiteX3" fmla="*/ 5956923 w 6055096"/>
              <a:gd name="connsiteY3" fmla="*/ 5841900 h 5905500"/>
              <a:gd name="connsiteX4" fmla="*/ 5483144 w 6055096"/>
              <a:gd name="connsiteY4" fmla="*/ 5881987 h 5905500"/>
              <a:gd name="connsiteX5" fmla="*/ 4053266 w 6055096"/>
              <a:gd name="connsiteY5" fmla="*/ 4616468 h 5905500"/>
              <a:gd name="connsiteX6" fmla="*/ 1529949 w 6055096"/>
              <a:gd name="connsiteY6" fmla="*/ 4634292 h 5905500"/>
              <a:gd name="connsiteX7" fmla="*/ 1159863 w 6055096"/>
              <a:gd name="connsiteY7" fmla="*/ 2834048 h 5905500"/>
              <a:gd name="connsiteX8" fmla="*/ 184181 w 6055096"/>
              <a:gd name="connsiteY8" fmla="*/ 2156729 h 5905500"/>
              <a:gd name="connsiteX9" fmla="*/ 167359 w 6055096"/>
              <a:gd name="connsiteY9" fmla="*/ 1087276 h 5905500"/>
              <a:gd name="connsiteX10" fmla="*/ 1395372 w 6055096"/>
              <a:gd name="connsiteY10" fmla="*/ 196066 h 5905500"/>
              <a:gd name="connsiteX11" fmla="*/ 1566223 w 6055096"/>
              <a:gd name="connsiteY11" fmla="*/ 279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096" h="5905500">
                <a:moveTo>
                  <a:pt x="1566406" y="0"/>
                </a:moveTo>
                <a:lnTo>
                  <a:pt x="6055096" y="0"/>
                </a:lnTo>
                <a:lnTo>
                  <a:pt x="6055096" y="5800935"/>
                </a:lnTo>
                <a:lnTo>
                  <a:pt x="5956923" y="5841900"/>
                </a:lnTo>
                <a:cubicBezTo>
                  <a:pt x="5792394" y="5900720"/>
                  <a:pt x="5622978" y="5928776"/>
                  <a:pt x="5483144" y="5881987"/>
                </a:cubicBezTo>
                <a:cubicBezTo>
                  <a:pt x="5056984" y="5739393"/>
                  <a:pt x="4712131" y="4824418"/>
                  <a:pt x="4053266" y="4616468"/>
                </a:cubicBezTo>
                <a:cubicBezTo>
                  <a:pt x="3394399" y="4408520"/>
                  <a:pt x="2012183" y="4931363"/>
                  <a:pt x="1529949" y="4634292"/>
                </a:cubicBezTo>
                <a:cubicBezTo>
                  <a:pt x="1047716" y="4337222"/>
                  <a:pt x="1384158" y="3246975"/>
                  <a:pt x="1159863" y="2834048"/>
                </a:cubicBezTo>
                <a:cubicBezTo>
                  <a:pt x="935568" y="2421121"/>
                  <a:pt x="450531" y="2536978"/>
                  <a:pt x="184181" y="2156729"/>
                </a:cubicBezTo>
                <a:cubicBezTo>
                  <a:pt x="-82169" y="1776479"/>
                  <a:pt x="-34506" y="1414053"/>
                  <a:pt x="167359" y="1087276"/>
                </a:cubicBezTo>
                <a:cubicBezTo>
                  <a:pt x="369224" y="760499"/>
                  <a:pt x="1117808" y="463429"/>
                  <a:pt x="1395372" y="196066"/>
                </a:cubicBezTo>
                <a:cubicBezTo>
                  <a:pt x="1464764" y="129226"/>
                  <a:pt x="1520311" y="63870"/>
                  <a:pt x="1566223" y="279"/>
                </a:cubicBezTo>
                <a:close/>
              </a:path>
            </a:pathLst>
          </a:custGeom>
          <a:gradFill flip="none" rotWithShape="1">
            <a:gsLst>
              <a:gs pos="36000">
                <a:schemeClr val="accent1">
                  <a:alpha val="70000"/>
                </a:schemeClr>
              </a:gs>
              <a:gs pos="0">
                <a:schemeClr val="accent1">
                  <a:alpha val="59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1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83DA1E5-CA4C-2BB6-1805-31306C2CFF6C}"/>
              </a:ext>
            </a:extLst>
          </p:cNvPr>
          <p:cNvSpPr/>
          <p:nvPr userDrawn="1"/>
        </p:nvSpPr>
        <p:spPr>
          <a:xfrm>
            <a:off x="365498" y="547795"/>
            <a:ext cx="11439981" cy="57624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3F6F655-90FC-8518-4645-6761D2FA6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183" r="25585"/>
          <a:stretch>
            <a:fillRect/>
          </a:stretch>
        </p:blipFill>
        <p:spPr>
          <a:xfrm rot="16200000">
            <a:off x="4502295" y="-3589000"/>
            <a:ext cx="3166389" cy="11439981"/>
          </a:xfrm>
          <a:custGeom>
            <a:avLst/>
            <a:gdLst>
              <a:gd name="connsiteX0" fmla="*/ 3166389 w 3166389"/>
              <a:gd name="connsiteY0" fmla="*/ 0 h 11439981"/>
              <a:gd name="connsiteX1" fmla="*/ 3166389 w 3166389"/>
              <a:gd name="connsiteY1" fmla="*/ 11439981 h 11439981"/>
              <a:gd name="connsiteX2" fmla="*/ 1531363 w 3166389"/>
              <a:gd name="connsiteY2" fmla="*/ 11439981 h 11439981"/>
              <a:gd name="connsiteX3" fmla="*/ 380361 w 3166389"/>
              <a:gd name="connsiteY3" fmla="*/ 6066372 h 11439981"/>
              <a:gd name="connsiteX4" fmla="*/ 0 w 3166389"/>
              <a:gd name="connsiteY4" fmla="*/ 3529356 h 11439981"/>
              <a:gd name="connsiteX5" fmla="*/ 499430 w 3166389"/>
              <a:gd name="connsiteY5" fmla="*/ 0 h 114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389" h="11439981">
                <a:moveTo>
                  <a:pt x="3166389" y="0"/>
                </a:moveTo>
                <a:lnTo>
                  <a:pt x="3166389" y="11439981"/>
                </a:lnTo>
                <a:lnTo>
                  <a:pt x="1531363" y="11439981"/>
                </a:lnTo>
                <a:cubicBezTo>
                  <a:pt x="1531363" y="9249346"/>
                  <a:pt x="1326298" y="8799985"/>
                  <a:pt x="380361" y="6066372"/>
                </a:cubicBezTo>
                <a:cubicBezTo>
                  <a:pt x="99225" y="5251906"/>
                  <a:pt x="0" y="4367226"/>
                  <a:pt x="0" y="3529356"/>
                </a:cubicBezTo>
                <a:cubicBezTo>
                  <a:pt x="0" y="1642976"/>
                  <a:pt x="499430" y="0"/>
                  <a:pt x="499430" y="0"/>
                </a:cubicBezTo>
                <a:close/>
              </a:path>
            </a:pathLst>
          </a:cu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AD69DDB-8F35-940B-0425-EB469062901A}"/>
              </a:ext>
            </a:extLst>
          </p:cNvPr>
          <p:cNvSpPr/>
          <p:nvPr userDrawn="1"/>
        </p:nvSpPr>
        <p:spPr>
          <a:xfrm>
            <a:off x="365498" y="547795"/>
            <a:ext cx="11439981" cy="3166389"/>
          </a:xfrm>
          <a:custGeom>
            <a:avLst/>
            <a:gdLst>
              <a:gd name="connsiteX0" fmla="*/ 0 w 12188945"/>
              <a:gd name="connsiteY0" fmla="*/ 0 h 2550771"/>
              <a:gd name="connsiteX1" fmla="*/ 12188945 w 12188945"/>
              <a:gd name="connsiteY1" fmla="*/ 0 h 2550771"/>
              <a:gd name="connsiteX2" fmla="*/ 12188945 w 12188945"/>
              <a:gd name="connsiteY2" fmla="*/ 1317140 h 2550771"/>
              <a:gd name="connsiteX3" fmla="*/ 6463532 w 12188945"/>
              <a:gd name="connsiteY3" fmla="*/ 2244361 h 2550771"/>
              <a:gd name="connsiteX4" fmla="*/ 3760419 w 12188945"/>
              <a:gd name="connsiteY4" fmla="*/ 2550771 h 2550771"/>
              <a:gd name="connsiteX5" fmla="*/ 0 w 12188945"/>
              <a:gd name="connsiteY5" fmla="*/ 2148442 h 2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45" h="2550771">
                <a:moveTo>
                  <a:pt x="0" y="0"/>
                </a:moveTo>
                <a:lnTo>
                  <a:pt x="12188945" y="0"/>
                </a:lnTo>
                <a:lnTo>
                  <a:pt x="12188945" y="1317140"/>
                </a:lnTo>
                <a:cubicBezTo>
                  <a:pt x="9854891" y="1317140"/>
                  <a:pt x="9376111" y="1482335"/>
                  <a:pt x="6463532" y="2244361"/>
                </a:cubicBezTo>
                <a:cubicBezTo>
                  <a:pt x="5595743" y="2470838"/>
                  <a:pt x="4653144" y="2550771"/>
                  <a:pt x="3760419" y="2550771"/>
                </a:cubicBezTo>
                <a:cubicBezTo>
                  <a:pt x="1750540" y="2550771"/>
                  <a:pt x="0" y="2148442"/>
                  <a:pt x="0" y="2148442"/>
                </a:cubicBezTo>
                <a:close/>
              </a:path>
            </a:pathLst>
          </a:custGeom>
          <a:gradFill flip="none" rotWithShape="1">
            <a:gsLst>
              <a:gs pos="3401">
                <a:schemeClr val="accent1">
                  <a:alpha val="86000"/>
                </a:schemeClr>
              </a:gs>
              <a:gs pos="42000">
                <a:schemeClr val="accent1">
                  <a:alpha val="63000"/>
                </a:schemeClr>
              </a:gs>
              <a:gs pos="100000">
                <a:schemeClr val="accent1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7678FF-2346-64A0-0AE0-0111B6353477}"/>
              </a:ext>
            </a:extLst>
          </p:cNvPr>
          <p:cNvSpPr txBox="1"/>
          <p:nvPr userDrawn="1"/>
        </p:nvSpPr>
        <p:spPr>
          <a:xfrm>
            <a:off x="1805093" y="1272583"/>
            <a:ext cx="121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EDB76C-69CE-1195-4325-BC24C604AA78}"/>
              </a:ext>
            </a:extLst>
          </p:cNvPr>
          <p:cNvSpPr txBox="1"/>
          <p:nvPr userDrawn="1"/>
        </p:nvSpPr>
        <p:spPr>
          <a:xfrm>
            <a:off x="3220500" y="1272583"/>
            <a:ext cx="305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FC73C6-B76E-877D-A46B-AB30DD6A63C0}"/>
              </a:ext>
            </a:extLst>
          </p:cNvPr>
          <p:cNvSpPr/>
          <p:nvPr userDrawn="1"/>
        </p:nvSpPr>
        <p:spPr>
          <a:xfrm>
            <a:off x="3087983" y="1379229"/>
            <a:ext cx="61003" cy="494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AA94FA88-F4CB-424F-3484-F2A435DC0A4A}"/>
              </a:ext>
            </a:extLst>
          </p:cNvPr>
          <p:cNvSpPr>
            <a:spLocks/>
          </p:cNvSpPr>
          <p:nvPr userDrawn="1"/>
        </p:nvSpPr>
        <p:spPr bwMode="auto">
          <a:xfrm>
            <a:off x="-1588" y="3722688"/>
            <a:ext cx="3575050" cy="3132138"/>
          </a:xfrm>
          <a:custGeom>
            <a:avLst/>
            <a:gdLst>
              <a:gd name="T0" fmla="*/ 806 w 2252"/>
              <a:gd name="T1" fmla="*/ 0 h 1976"/>
              <a:gd name="T2" fmla="*/ 0 w 2252"/>
              <a:gd name="T3" fmla="*/ 246 h 1976"/>
              <a:gd name="T4" fmla="*/ 0 w 2252"/>
              <a:gd name="T5" fmla="*/ 1976 h 1976"/>
              <a:gd name="T6" fmla="*/ 2152 w 2252"/>
              <a:gd name="T7" fmla="*/ 1976 h 1976"/>
              <a:gd name="T8" fmla="*/ 2252 w 2252"/>
              <a:gd name="T9" fmla="*/ 1446 h 1976"/>
              <a:gd name="T10" fmla="*/ 806 w 2252"/>
              <a:gd name="T11" fmla="*/ 0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52" h="1976">
                <a:moveTo>
                  <a:pt x="806" y="0"/>
                </a:moveTo>
                <a:cubicBezTo>
                  <a:pt x="508" y="0"/>
                  <a:pt x="231" y="91"/>
                  <a:pt x="0" y="246"/>
                </a:cubicBezTo>
                <a:cubicBezTo>
                  <a:pt x="0" y="1976"/>
                  <a:pt x="0" y="1976"/>
                  <a:pt x="0" y="1976"/>
                </a:cubicBezTo>
                <a:cubicBezTo>
                  <a:pt x="2152" y="1976"/>
                  <a:pt x="2152" y="1976"/>
                  <a:pt x="2152" y="1976"/>
                </a:cubicBezTo>
                <a:cubicBezTo>
                  <a:pt x="2217" y="1812"/>
                  <a:pt x="2252" y="1634"/>
                  <a:pt x="2252" y="1446"/>
                </a:cubicBezTo>
                <a:cubicBezTo>
                  <a:pt x="2252" y="648"/>
                  <a:pt x="1605" y="0"/>
                  <a:pt x="806" y="0"/>
                </a:cubicBezTo>
                <a:close/>
              </a:path>
            </a:pathLst>
          </a:custGeom>
          <a:gradFill flip="none" rotWithShape="1">
            <a:gsLst>
              <a:gs pos="3800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BAB8FD7-A79D-631C-4F01-5FCFD410875F}"/>
              </a:ext>
            </a:extLst>
          </p:cNvPr>
          <p:cNvSpPr>
            <a:spLocks/>
          </p:cNvSpPr>
          <p:nvPr userDrawn="1"/>
        </p:nvSpPr>
        <p:spPr bwMode="auto">
          <a:xfrm>
            <a:off x="7510463" y="6351"/>
            <a:ext cx="4679950" cy="4629150"/>
          </a:xfrm>
          <a:custGeom>
            <a:avLst/>
            <a:gdLst>
              <a:gd name="T0" fmla="*/ 0 w 2948"/>
              <a:gd name="T1" fmla="*/ 974 h 2920"/>
              <a:gd name="T2" fmla="*/ 1946 w 2948"/>
              <a:gd name="T3" fmla="*/ 2920 h 2920"/>
              <a:gd name="T4" fmla="*/ 2948 w 2948"/>
              <a:gd name="T5" fmla="*/ 2643 h 2920"/>
              <a:gd name="T6" fmla="*/ 2948 w 2948"/>
              <a:gd name="T7" fmla="*/ 0 h 2920"/>
              <a:gd name="T8" fmla="*/ 261 w 2948"/>
              <a:gd name="T9" fmla="*/ 0 h 2920"/>
              <a:gd name="T10" fmla="*/ 0 w 2948"/>
              <a:gd name="T11" fmla="*/ 974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8" h="2920">
                <a:moveTo>
                  <a:pt x="0" y="974"/>
                </a:moveTo>
                <a:cubicBezTo>
                  <a:pt x="0" y="2049"/>
                  <a:pt x="872" y="2920"/>
                  <a:pt x="1946" y="2920"/>
                </a:cubicBezTo>
                <a:cubicBezTo>
                  <a:pt x="2313" y="2920"/>
                  <a:pt x="2656" y="2819"/>
                  <a:pt x="2948" y="2643"/>
                </a:cubicBezTo>
                <a:cubicBezTo>
                  <a:pt x="2948" y="0"/>
                  <a:pt x="2948" y="0"/>
                  <a:pt x="2948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95" y="287"/>
                  <a:pt x="0" y="620"/>
                  <a:pt x="0" y="974"/>
                </a:cubicBezTo>
              </a:path>
            </a:pathLst>
          </a:custGeom>
          <a:gradFill flip="none" rotWithShape="1">
            <a:gsLst>
              <a:gs pos="46000">
                <a:schemeClr val="accent3"/>
              </a:gs>
              <a:gs pos="0">
                <a:schemeClr val="accent1">
                  <a:alpha val="84000"/>
                </a:schemeClr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5081534-077B-B5BC-C419-82992C36FA69}"/>
              </a:ext>
            </a:extLst>
          </p:cNvPr>
          <p:cNvSpPr/>
          <p:nvPr userDrawn="1"/>
        </p:nvSpPr>
        <p:spPr>
          <a:xfrm>
            <a:off x="4613767" y="599090"/>
            <a:ext cx="928195" cy="826591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  <a:effectLst>
            <a:outerShdw blurRad="838200" dist="279400" algn="tl" rotWithShape="0">
              <a:srgbClr val="5248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7C491F5A-C9EC-01F2-BFFB-867350CC22FC}"/>
              </a:ext>
            </a:extLst>
          </p:cNvPr>
          <p:cNvSpPr/>
          <p:nvPr userDrawn="1"/>
        </p:nvSpPr>
        <p:spPr>
          <a:xfrm>
            <a:off x="6815017" y="5196238"/>
            <a:ext cx="1238491" cy="1238491"/>
          </a:xfrm>
          <a:prstGeom prst="donut">
            <a:avLst>
              <a:gd name="adj" fmla="val 19393"/>
            </a:avLst>
          </a:prstGeom>
          <a:solidFill>
            <a:schemeClr val="accent4"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6D4413-21B1-A0AC-2F26-E4A9F4C088F4}"/>
              </a:ext>
            </a:extLst>
          </p:cNvPr>
          <p:cNvSpPr/>
          <p:nvPr userDrawn="1"/>
        </p:nvSpPr>
        <p:spPr>
          <a:xfrm>
            <a:off x="895350" y="871538"/>
            <a:ext cx="10401300" cy="51149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FFF0F33-52D9-8850-C9CE-9F9AAADDD2F7}"/>
              </a:ext>
            </a:extLst>
          </p:cNvPr>
          <p:cNvSpPr/>
          <p:nvPr userDrawn="1"/>
        </p:nvSpPr>
        <p:spPr>
          <a:xfrm>
            <a:off x="2570877" y="2434269"/>
            <a:ext cx="1632030" cy="1632030"/>
          </a:xfrm>
          <a:prstGeom prst="ellipse">
            <a:avLst/>
          </a:prstGeom>
          <a:gradFill flip="none" rotWithShape="1">
            <a:gsLst>
              <a:gs pos="45000">
                <a:schemeClr val="accent4"/>
              </a:gs>
              <a:gs pos="0">
                <a:schemeClr val="accen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1016000" dist="508000" dir="2700000" algn="tl" rotWithShape="0">
              <a:srgbClr val="FEDB4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57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77A9708-CB41-65A4-C7EB-502184C3C4E7}"/>
              </a:ext>
            </a:extLst>
          </p:cNvPr>
          <p:cNvSpPr/>
          <p:nvPr/>
        </p:nvSpPr>
        <p:spPr>
          <a:xfrm rot="10415791">
            <a:off x="113461" y="95685"/>
            <a:ext cx="768279" cy="870859"/>
          </a:xfrm>
          <a:custGeom>
            <a:avLst/>
            <a:gdLst>
              <a:gd name="connsiteX0" fmla="*/ 6021067 w 8983401"/>
              <a:gd name="connsiteY0" fmla="*/ 0 h 3069796"/>
              <a:gd name="connsiteX1" fmla="*/ 8983401 w 8983401"/>
              <a:gd name="connsiteY1" fmla="*/ 578496 h 3069796"/>
              <a:gd name="connsiteX2" fmla="*/ 8983401 w 8983401"/>
              <a:gd name="connsiteY2" fmla="*/ 1840156 h 3069796"/>
              <a:gd name="connsiteX3" fmla="*/ 6602149 w 8983401"/>
              <a:gd name="connsiteY3" fmla="*/ 1245785 h 3069796"/>
              <a:gd name="connsiteX4" fmla="*/ 5631173 w 8983401"/>
              <a:gd name="connsiteY4" fmla="*/ 1347492 h 3069796"/>
              <a:gd name="connsiteX5" fmla="*/ 2910777 w 8983401"/>
              <a:gd name="connsiteY5" fmla="*/ 3069796 h 3069796"/>
              <a:gd name="connsiteX6" fmla="*/ 0 w 8983401"/>
              <a:gd name="connsiteY6" fmla="*/ 3069796 h 3069796"/>
              <a:gd name="connsiteX7" fmla="*/ 1420481 w 8983401"/>
              <a:gd name="connsiteY7" fmla="*/ 1470456 h 3069796"/>
              <a:gd name="connsiteX8" fmla="*/ 6021067 w 8983401"/>
              <a:gd name="connsiteY8" fmla="*/ 0 h 306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3401" h="3069796">
                <a:moveTo>
                  <a:pt x="6021067" y="0"/>
                </a:moveTo>
                <a:cubicBezTo>
                  <a:pt x="7034738" y="0"/>
                  <a:pt x="8047602" y="190769"/>
                  <a:pt x="8983401" y="578496"/>
                </a:cubicBezTo>
                <a:lnTo>
                  <a:pt x="8983401" y="1840156"/>
                </a:lnTo>
                <a:cubicBezTo>
                  <a:pt x="8248993" y="1457272"/>
                  <a:pt x="7425168" y="1245785"/>
                  <a:pt x="6602149" y="1245785"/>
                </a:cubicBezTo>
                <a:cubicBezTo>
                  <a:pt x="6276432" y="1245785"/>
                  <a:pt x="5950983" y="1278880"/>
                  <a:pt x="5631173" y="1347492"/>
                </a:cubicBezTo>
                <a:cubicBezTo>
                  <a:pt x="4579641" y="1574855"/>
                  <a:pt x="3564628" y="2201783"/>
                  <a:pt x="2910777" y="3069796"/>
                </a:cubicBezTo>
                <a:lnTo>
                  <a:pt x="0" y="3069796"/>
                </a:lnTo>
                <a:cubicBezTo>
                  <a:pt x="310680" y="2436141"/>
                  <a:pt x="844233" y="1893431"/>
                  <a:pt x="1420481" y="1470456"/>
                </a:cubicBezTo>
                <a:cubicBezTo>
                  <a:pt x="2742951" y="498314"/>
                  <a:pt x="4383083" y="0"/>
                  <a:pt x="60210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FAB73FD-B116-9C9C-A5E6-C0C17FC4E534}"/>
              </a:ext>
            </a:extLst>
          </p:cNvPr>
          <p:cNvSpPr/>
          <p:nvPr/>
        </p:nvSpPr>
        <p:spPr>
          <a:xfrm rot="10800000">
            <a:off x="-5" y="-2"/>
            <a:ext cx="835967" cy="884624"/>
          </a:xfrm>
          <a:custGeom>
            <a:avLst/>
            <a:gdLst>
              <a:gd name="connsiteX0" fmla="*/ 4343402 w 4343402"/>
              <a:gd name="connsiteY0" fmla="*/ 0 h 4352751"/>
              <a:gd name="connsiteX1" fmla="*/ 4343400 w 4343402"/>
              <a:gd name="connsiteY1" fmla="*/ 4343400 h 4352751"/>
              <a:gd name="connsiteX2" fmla="*/ 10 w 4343402"/>
              <a:gd name="connsiteY2" fmla="*/ 4352751 h 4352751"/>
              <a:gd name="connsiteX3" fmla="*/ 1268849 w 4343402"/>
              <a:gd name="connsiteY3" fmla="*/ 1275460 h 4352751"/>
              <a:gd name="connsiteX4" fmla="*/ 4343402 w 4343402"/>
              <a:gd name="connsiteY4" fmla="*/ 0 h 43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2" h="4352751">
                <a:moveTo>
                  <a:pt x="4343402" y="0"/>
                </a:moveTo>
                <a:cubicBezTo>
                  <a:pt x="4343401" y="1447800"/>
                  <a:pt x="4343401" y="2895600"/>
                  <a:pt x="4343400" y="4343400"/>
                </a:cubicBezTo>
                <a:lnTo>
                  <a:pt x="10" y="4352751"/>
                </a:lnTo>
                <a:cubicBezTo>
                  <a:pt x="-2473" y="3199192"/>
                  <a:pt x="454036" y="2092029"/>
                  <a:pt x="1268849" y="1275460"/>
                </a:cubicBezTo>
                <a:cubicBezTo>
                  <a:pt x="2083662" y="458891"/>
                  <a:pt x="3189840" y="0"/>
                  <a:pt x="4343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6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6D23F60-149E-781D-EE3A-88D1E3CA0ECE}"/>
              </a:ext>
            </a:extLst>
          </p:cNvPr>
          <p:cNvSpPr/>
          <p:nvPr userDrawn="1"/>
        </p:nvSpPr>
        <p:spPr>
          <a:xfrm>
            <a:off x="-1702" y="5475836"/>
            <a:ext cx="1494192" cy="1382164"/>
          </a:xfrm>
          <a:custGeom>
            <a:avLst/>
            <a:gdLst>
              <a:gd name="connsiteX0" fmla="*/ 0 w 1494192"/>
              <a:gd name="connsiteY0" fmla="*/ 0 h 1382164"/>
              <a:gd name="connsiteX1" fmla="*/ 34128 w 1494192"/>
              <a:gd name="connsiteY1" fmla="*/ 9701 h 1382164"/>
              <a:gd name="connsiteX2" fmla="*/ 560766 w 1494192"/>
              <a:gd name="connsiteY2" fmla="*/ 406139 h 1382164"/>
              <a:gd name="connsiteX3" fmla="*/ 922685 w 1494192"/>
              <a:gd name="connsiteY3" fmla="*/ 916195 h 1382164"/>
              <a:gd name="connsiteX4" fmla="*/ 1299514 w 1494192"/>
              <a:gd name="connsiteY4" fmla="*/ 1077113 h 1382164"/>
              <a:gd name="connsiteX5" fmla="*/ 1484659 w 1494192"/>
              <a:gd name="connsiteY5" fmla="*/ 1350697 h 1382164"/>
              <a:gd name="connsiteX6" fmla="*/ 1494192 w 1494192"/>
              <a:gd name="connsiteY6" fmla="*/ 1382164 h 1382164"/>
              <a:gd name="connsiteX7" fmla="*/ 0 w 1494192"/>
              <a:gd name="connsiteY7" fmla="*/ 1382164 h 138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192" h="1382164">
                <a:moveTo>
                  <a:pt x="0" y="0"/>
                </a:moveTo>
                <a:lnTo>
                  <a:pt x="34128" y="9701"/>
                </a:lnTo>
                <a:cubicBezTo>
                  <a:pt x="250839" y="81398"/>
                  <a:pt x="447291" y="227115"/>
                  <a:pt x="560766" y="406139"/>
                </a:cubicBezTo>
                <a:cubicBezTo>
                  <a:pt x="673658" y="584291"/>
                  <a:pt x="742595" y="806399"/>
                  <a:pt x="922685" y="916195"/>
                </a:cubicBezTo>
                <a:cubicBezTo>
                  <a:pt x="1039645" y="987456"/>
                  <a:pt x="1187008" y="998881"/>
                  <a:pt x="1299514" y="1077113"/>
                </a:cubicBezTo>
                <a:cubicBezTo>
                  <a:pt x="1394642" y="1143412"/>
                  <a:pt x="1446826" y="1241244"/>
                  <a:pt x="1484659" y="1350697"/>
                </a:cubicBezTo>
                <a:lnTo>
                  <a:pt x="1494192" y="1382164"/>
                </a:lnTo>
                <a:lnTo>
                  <a:pt x="0" y="1382164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ID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9D422B8-09BB-2A61-2E42-91DF2C3877FB}"/>
              </a:ext>
            </a:extLst>
          </p:cNvPr>
          <p:cNvSpPr/>
          <p:nvPr userDrawn="1"/>
        </p:nvSpPr>
        <p:spPr>
          <a:xfrm rot="768570">
            <a:off x="10896443" y="5225329"/>
            <a:ext cx="1450559" cy="1806976"/>
          </a:xfrm>
          <a:custGeom>
            <a:avLst/>
            <a:gdLst>
              <a:gd name="connsiteX0" fmla="*/ 993291 w 1829219"/>
              <a:gd name="connsiteY0" fmla="*/ 84222 h 2278677"/>
              <a:gd name="connsiteX1" fmla="*/ 1345635 w 1829219"/>
              <a:gd name="connsiteY1" fmla="*/ 7831 h 2278677"/>
              <a:gd name="connsiteX2" fmla="*/ 1402145 w 1829219"/>
              <a:gd name="connsiteY2" fmla="*/ 0 h 2278677"/>
              <a:gd name="connsiteX3" fmla="*/ 1829219 w 1829219"/>
              <a:gd name="connsiteY3" fmla="*/ 1878333 h 2278677"/>
              <a:gd name="connsiteX4" fmla="*/ 68449 w 1829219"/>
              <a:gd name="connsiteY4" fmla="*/ 2278677 h 2278677"/>
              <a:gd name="connsiteX5" fmla="*/ 61119 w 1829219"/>
              <a:gd name="connsiteY5" fmla="*/ 2270566 h 2278677"/>
              <a:gd name="connsiteX6" fmla="*/ 29839 w 1829219"/>
              <a:gd name="connsiteY6" fmla="*/ 2224270 h 2278677"/>
              <a:gd name="connsiteX7" fmla="*/ 36074 w 1829219"/>
              <a:gd name="connsiteY7" fmla="*/ 1931090 h 2278677"/>
              <a:gd name="connsiteX8" fmla="*/ 479215 w 1829219"/>
              <a:gd name="connsiteY8" fmla="*/ 1425100 h 2278677"/>
              <a:gd name="connsiteX9" fmla="*/ 804578 w 1829219"/>
              <a:gd name="connsiteY9" fmla="*/ 853063 h 2278677"/>
              <a:gd name="connsiteX10" fmla="*/ 733136 w 1829219"/>
              <a:gd name="connsiteY10" fmla="*/ 502088 h 2278677"/>
              <a:gd name="connsiteX11" fmla="*/ 807779 w 1829219"/>
              <a:gd name="connsiteY11" fmla="*/ 167122 h 2278677"/>
              <a:gd name="connsiteX12" fmla="*/ 993291 w 1829219"/>
              <a:gd name="connsiteY12" fmla="*/ 84222 h 2278677"/>
              <a:gd name="connsiteX0" fmla="*/ 807779 w 1829219"/>
              <a:gd name="connsiteY0" fmla="*/ 167122 h 2278677"/>
              <a:gd name="connsiteX1" fmla="*/ 1345635 w 1829219"/>
              <a:gd name="connsiteY1" fmla="*/ 7831 h 2278677"/>
              <a:gd name="connsiteX2" fmla="*/ 1402145 w 1829219"/>
              <a:gd name="connsiteY2" fmla="*/ 0 h 2278677"/>
              <a:gd name="connsiteX3" fmla="*/ 1829219 w 1829219"/>
              <a:gd name="connsiteY3" fmla="*/ 1878333 h 2278677"/>
              <a:gd name="connsiteX4" fmla="*/ 68449 w 1829219"/>
              <a:gd name="connsiteY4" fmla="*/ 2278677 h 2278677"/>
              <a:gd name="connsiteX5" fmla="*/ 61119 w 1829219"/>
              <a:gd name="connsiteY5" fmla="*/ 2270566 h 2278677"/>
              <a:gd name="connsiteX6" fmla="*/ 29839 w 1829219"/>
              <a:gd name="connsiteY6" fmla="*/ 2224270 h 2278677"/>
              <a:gd name="connsiteX7" fmla="*/ 36074 w 1829219"/>
              <a:gd name="connsiteY7" fmla="*/ 1931090 h 2278677"/>
              <a:gd name="connsiteX8" fmla="*/ 479215 w 1829219"/>
              <a:gd name="connsiteY8" fmla="*/ 1425100 h 2278677"/>
              <a:gd name="connsiteX9" fmla="*/ 804578 w 1829219"/>
              <a:gd name="connsiteY9" fmla="*/ 853063 h 2278677"/>
              <a:gd name="connsiteX10" fmla="*/ 733136 w 1829219"/>
              <a:gd name="connsiteY10" fmla="*/ 502088 h 2278677"/>
              <a:gd name="connsiteX11" fmla="*/ 807779 w 1829219"/>
              <a:gd name="connsiteY11" fmla="*/ 167122 h 2278677"/>
              <a:gd name="connsiteX0" fmla="*/ 807779 w 1829219"/>
              <a:gd name="connsiteY0" fmla="*/ 167122 h 2278677"/>
              <a:gd name="connsiteX1" fmla="*/ 1345635 w 1829219"/>
              <a:gd name="connsiteY1" fmla="*/ 7831 h 2278677"/>
              <a:gd name="connsiteX2" fmla="*/ 1402145 w 1829219"/>
              <a:gd name="connsiteY2" fmla="*/ 0 h 2278677"/>
              <a:gd name="connsiteX3" fmla="*/ 1829219 w 1829219"/>
              <a:gd name="connsiteY3" fmla="*/ 1878333 h 2278677"/>
              <a:gd name="connsiteX4" fmla="*/ 68449 w 1829219"/>
              <a:gd name="connsiteY4" fmla="*/ 2278677 h 2278677"/>
              <a:gd name="connsiteX5" fmla="*/ 61119 w 1829219"/>
              <a:gd name="connsiteY5" fmla="*/ 2270566 h 2278677"/>
              <a:gd name="connsiteX6" fmla="*/ 29839 w 1829219"/>
              <a:gd name="connsiteY6" fmla="*/ 2224270 h 2278677"/>
              <a:gd name="connsiteX7" fmla="*/ 36074 w 1829219"/>
              <a:gd name="connsiteY7" fmla="*/ 1931090 h 2278677"/>
              <a:gd name="connsiteX8" fmla="*/ 479215 w 1829219"/>
              <a:gd name="connsiteY8" fmla="*/ 1425100 h 2278677"/>
              <a:gd name="connsiteX9" fmla="*/ 804578 w 1829219"/>
              <a:gd name="connsiteY9" fmla="*/ 853063 h 2278677"/>
              <a:gd name="connsiteX10" fmla="*/ 733136 w 1829219"/>
              <a:gd name="connsiteY10" fmla="*/ 502088 h 2278677"/>
              <a:gd name="connsiteX11" fmla="*/ 807779 w 1829219"/>
              <a:gd name="connsiteY11" fmla="*/ 167122 h 227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9219" h="2278677">
                <a:moveTo>
                  <a:pt x="807779" y="167122"/>
                </a:moveTo>
                <a:cubicBezTo>
                  <a:pt x="1138424" y="-65766"/>
                  <a:pt x="1246574" y="35685"/>
                  <a:pt x="1345635" y="7831"/>
                </a:cubicBezTo>
                <a:lnTo>
                  <a:pt x="1402145" y="0"/>
                </a:lnTo>
                <a:lnTo>
                  <a:pt x="1829219" y="1878333"/>
                </a:lnTo>
                <a:lnTo>
                  <a:pt x="68449" y="2278677"/>
                </a:lnTo>
                <a:lnTo>
                  <a:pt x="61119" y="2270566"/>
                </a:lnTo>
                <a:cubicBezTo>
                  <a:pt x="49364" y="2256073"/>
                  <a:pt x="38686" y="2240825"/>
                  <a:pt x="29839" y="2224270"/>
                </a:cubicBezTo>
                <a:cubicBezTo>
                  <a:pt x="-17843" y="2135137"/>
                  <a:pt x="-2848" y="2024267"/>
                  <a:pt x="36074" y="1931090"/>
                </a:cubicBezTo>
                <a:cubicBezTo>
                  <a:pt x="123354" y="1722325"/>
                  <a:pt x="312406" y="1577757"/>
                  <a:pt x="479215" y="1425100"/>
                </a:cubicBezTo>
                <a:cubicBezTo>
                  <a:pt x="646193" y="1272445"/>
                  <a:pt x="806935" y="1079182"/>
                  <a:pt x="804578" y="853063"/>
                </a:cubicBezTo>
                <a:cubicBezTo>
                  <a:pt x="803229" y="733431"/>
                  <a:pt x="755714" y="619529"/>
                  <a:pt x="733136" y="502088"/>
                </a:cubicBezTo>
                <a:cubicBezTo>
                  <a:pt x="710556" y="384648"/>
                  <a:pt x="719318" y="247661"/>
                  <a:pt x="807779" y="1671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ID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5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62" r:id="rId3"/>
    <p:sldLayoutId id="2147483663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f.chnlis.com:2170/yzb/#/logi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72EC1727-A19E-1DEF-8143-C9899119DE28}"/>
              </a:ext>
            </a:extLst>
          </p:cNvPr>
          <p:cNvSpPr txBox="1"/>
          <p:nvPr/>
        </p:nvSpPr>
        <p:spPr>
          <a:xfrm>
            <a:off x="940003" y="3991309"/>
            <a:ext cx="5234791" cy="342212"/>
          </a:xfr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 typeface="Arial" panose="020B0604020202020204" pitchFamily="34" charset="0"/>
              <a:buNone/>
            </a:pPr>
            <a:r>
              <a:rPr lang="en-US" altLang="zh-CN" sz="1200" dirty="0">
                <a:latin typeface="Arial" panose="020B0604020202020204" pitchFamily="34" charset="0"/>
                <a:cs typeface="+mn-ea"/>
                <a:sym typeface="+mn-lt"/>
              </a:rPr>
              <a:t>ENTERPRISE TRAINING WITH SIMPLE BUSINESS STYLE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AA65-6504-03F4-7303-459767DE8B5F}"/>
              </a:ext>
            </a:extLst>
          </p:cNvPr>
          <p:cNvSpPr txBox="1"/>
          <p:nvPr/>
        </p:nvSpPr>
        <p:spPr>
          <a:xfrm>
            <a:off x="980947" y="1818829"/>
            <a:ext cx="5075566" cy="1832829"/>
          </a:xfr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b="1" dirty="0">
              <a:latin typeface="Arial" panose="020B0604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A9A0FD7-1CEE-1415-C4F6-A0C3A9782A66}"/>
              </a:ext>
            </a:extLst>
          </p:cNvPr>
          <p:cNvSpPr txBox="1"/>
          <p:nvPr/>
        </p:nvSpPr>
        <p:spPr>
          <a:xfrm>
            <a:off x="940003" y="2613220"/>
            <a:ext cx="59172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000" b="1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sz="4600" dirty="0">
                <a:sym typeface="+mn-lt"/>
              </a:rPr>
              <a:t>慧诊宝应用流程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B46F0D9-E1A5-28C9-0341-5DA8025A6E13}"/>
              </a:ext>
            </a:extLst>
          </p:cNvPr>
          <p:cNvCxnSpPr>
            <a:cxnSpLocks/>
          </p:cNvCxnSpPr>
          <p:nvPr/>
        </p:nvCxnSpPr>
        <p:spPr>
          <a:xfrm>
            <a:off x="994595" y="3792612"/>
            <a:ext cx="51801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FD6E9E74-FBD7-AE69-E7F0-B0217E6B5DF7}"/>
              </a:ext>
            </a:extLst>
          </p:cNvPr>
          <p:cNvSpPr/>
          <p:nvPr/>
        </p:nvSpPr>
        <p:spPr>
          <a:xfrm>
            <a:off x="1607108" y="2007399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71C5568-673E-B237-3644-25F85017D363}"/>
              </a:ext>
            </a:extLst>
          </p:cNvPr>
          <p:cNvSpPr/>
          <p:nvPr/>
        </p:nvSpPr>
        <p:spPr>
          <a:xfrm>
            <a:off x="1161871" y="200739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8A7B3AF-7169-8B6F-7C7B-A6B06EED7E84}"/>
              </a:ext>
            </a:extLst>
          </p:cNvPr>
          <p:cNvSpPr/>
          <p:nvPr/>
        </p:nvSpPr>
        <p:spPr>
          <a:xfrm>
            <a:off x="1384490" y="200739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62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C33FFA-0A90-AF1E-AEE5-F1B3214F956C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11CEBA-28BD-63AD-9E60-1791F0F1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1" y="1515164"/>
            <a:ext cx="11070077" cy="50829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BD7D50-FAD8-14CD-5F05-9B9B3B33B098}"/>
              </a:ext>
            </a:extLst>
          </p:cNvPr>
          <p:cNvSpPr txBox="1"/>
          <p:nvPr/>
        </p:nvSpPr>
        <p:spPr>
          <a:xfrm>
            <a:off x="1235413" y="745423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手机端小程序识别完成后点击“保存”，在电脑端单击刷新按钮显示扫描完成的血常规数据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点击下方的“保存”暂存至患者档案信息内，点击“评估”进行下一步操作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975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313A78-F4AE-4D10-0C30-20A9A208EC93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80EBA1-3997-6C9A-33A5-72353B361EA5}"/>
              </a:ext>
            </a:extLst>
          </p:cNvPr>
          <p:cNvSpPr txBox="1"/>
          <p:nvPr/>
        </p:nvSpPr>
        <p:spPr>
          <a:xfrm>
            <a:off x="1235413" y="745423"/>
            <a:ext cx="9659566" cy="886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根据筛查出的病种会有</a:t>
            </a:r>
            <a:r>
              <a:rPr lang="en-US" altLang="zh-CN" sz="1600" dirty="0">
                <a:latin typeface="+mn-ea"/>
              </a:rPr>
              <a:t>2-13</a:t>
            </a:r>
            <a:r>
              <a:rPr lang="zh-CN" altLang="en-US" sz="1600" dirty="0">
                <a:latin typeface="+mn-ea"/>
              </a:rPr>
              <a:t>个筛查问卷，根据患者实际情况填写筛查问卷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单击“提交”进行</a:t>
            </a:r>
            <a:r>
              <a:rPr lang="en-US" altLang="zh-CN" sz="1600" dirty="0">
                <a:latin typeface="+mn-ea"/>
              </a:rPr>
              <a:t>ai</a:t>
            </a:r>
            <a:r>
              <a:rPr lang="zh-CN" altLang="en-US" sz="1600" dirty="0">
                <a:latin typeface="+mn-ea"/>
              </a:rPr>
              <a:t>筛查并出具报告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8BAA75-DBF7-1387-5D7B-0F1F6F89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3" y="1384862"/>
            <a:ext cx="9396457" cy="47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B50E638-CB6F-89BB-8B6D-1FF0889F0CB6}"/>
              </a:ext>
            </a:extLst>
          </p:cNvPr>
          <p:cNvSpPr txBox="1"/>
          <p:nvPr/>
        </p:nvSpPr>
        <p:spPr>
          <a:xfrm>
            <a:off x="5049858" y="2588563"/>
            <a:ext cx="2274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专项筛查操作流程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BDB7AD-BA6C-2F17-FFC3-929A4FA0F7BF}"/>
              </a:ext>
            </a:extLst>
          </p:cNvPr>
          <p:cNvSpPr txBox="1"/>
          <p:nvPr/>
        </p:nvSpPr>
        <p:spPr>
          <a:xfrm>
            <a:off x="2736929" y="2650119"/>
            <a:ext cx="1387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37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9666C1EB-36D7-0FAC-2067-C63CF476874F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80C9518C-D263-C323-0FDB-B8E18D675CF2}"/>
              </a:ext>
            </a:extLst>
          </p:cNvPr>
          <p:cNvSpPr/>
          <p:nvPr/>
        </p:nvSpPr>
        <p:spPr>
          <a:xfrm flipH="1" flipV="1">
            <a:off x="11085994" y="0"/>
            <a:ext cx="1106006" cy="957943"/>
          </a:xfrm>
          <a:custGeom>
            <a:avLst/>
            <a:gdLst>
              <a:gd name="connsiteX0" fmla="*/ 0 w 2030560"/>
              <a:gd name="connsiteY0" fmla="*/ 0 h 1387874"/>
              <a:gd name="connsiteX1" fmla="*/ 621497 w 2030560"/>
              <a:gd name="connsiteY1" fmla="*/ 860650 h 1387874"/>
              <a:gd name="connsiteX2" fmla="*/ 1001882 w 2030560"/>
              <a:gd name="connsiteY2" fmla="*/ 1013324 h 1387874"/>
              <a:gd name="connsiteX3" fmla="*/ 1333696 w 2030560"/>
              <a:gd name="connsiteY3" fmla="*/ 995396 h 1387874"/>
              <a:gd name="connsiteX4" fmla="*/ 1690915 w 2030560"/>
              <a:gd name="connsiteY4" fmla="*/ 1061814 h 1387874"/>
              <a:gd name="connsiteX5" fmla="*/ 2030560 w 2030560"/>
              <a:gd name="connsiteY5" fmla="*/ 1387874 h 1387874"/>
              <a:gd name="connsiteX6" fmla="*/ 0 w 2030560"/>
              <a:gd name="connsiteY6" fmla="*/ 1387874 h 13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0560" h="1387874">
                <a:moveTo>
                  <a:pt x="0" y="0"/>
                </a:moveTo>
                <a:cubicBezTo>
                  <a:pt x="371681" y="67482"/>
                  <a:pt x="326248" y="578715"/>
                  <a:pt x="621497" y="860650"/>
                </a:cubicBezTo>
                <a:cubicBezTo>
                  <a:pt x="752312" y="985518"/>
                  <a:pt x="873495" y="1013324"/>
                  <a:pt x="1001882" y="1013324"/>
                </a:cubicBezTo>
                <a:cubicBezTo>
                  <a:pt x="1104946" y="1013324"/>
                  <a:pt x="1212677" y="995396"/>
                  <a:pt x="1333696" y="995396"/>
                </a:cubicBezTo>
                <a:cubicBezTo>
                  <a:pt x="1440417" y="995396"/>
                  <a:pt x="1557507" y="1009340"/>
                  <a:pt x="1690915" y="1061814"/>
                </a:cubicBezTo>
                <a:cubicBezTo>
                  <a:pt x="1874340" y="1134045"/>
                  <a:pt x="1985591" y="1253919"/>
                  <a:pt x="2030560" y="1387874"/>
                </a:cubicBezTo>
                <a:lnTo>
                  <a:pt x="0" y="1387874"/>
                </a:lnTo>
                <a:close/>
              </a:path>
            </a:pathLst>
          </a:custGeom>
          <a:gradFill flip="none" rotWithShape="1">
            <a:gsLst>
              <a:gs pos="2500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  <a:effectLst>
            <a:outerShdw blurRad="1016000" dist="508000" dir="2700000" algn="tl" rotWithShape="0">
              <a:srgbClr val="5248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CBE45F-58DF-32A8-FB7A-20986E1A0A93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专项筛查操作流程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B94DD5-103E-1641-DFDE-F81A3ADE0D4E}"/>
              </a:ext>
            </a:extLst>
          </p:cNvPr>
          <p:cNvSpPr txBox="1"/>
          <p:nvPr/>
        </p:nvSpPr>
        <p:spPr>
          <a:xfrm>
            <a:off x="1235413" y="745423"/>
            <a:ext cx="9659566" cy="837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建立患者档案并根据患者实际情况选择专项筛查包，可按需选择是否出具生活质量评定量表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3C8CC4-BD6C-E125-71D9-24C1142A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62" y="1208147"/>
            <a:ext cx="9747682" cy="49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7FBF85-C195-E72C-D52C-6F75F1B2F090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5249596-EAD7-F4F9-CD39-0A425571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1" y="1417887"/>
            <a:ext cx="10486417" cy="4814968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3517D724-A840-565B-DB87-822D08DD54EF}"/>
              </a:ext>
            </a:extLst>
          </p:cNvPr>
          <p:cNvSpPr txBox="1"/>
          <p:nvPr/>
        </p:nvSpPr>
        <p:spPr>
          <a:xfrm>
            <a:off x="1235413" y="745423"/>
            <a:ext cx="9659566" cy="837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根据患者实际情况选择点击相应症状并进行数据核对（同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全面筛查数据上传步骤</a:t>
            </a:r>
            <a:r>
              <a:rPr lang="zh-CN" altLang="en-US" sz="1600" dirty="0">
                <a:latin typeface="+mn-ea"/>
              </a:rPr>
              <a:t>）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891E6ED-CEDA-3C31-A7C2-7212171E8778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专项筛查操作流程</a:t>
            </a:r>
          </a:p>
        </p:txBody>
      </p:sp>
    </p:spTree>
    <p:extLst>
      <p:ext uri="{BB962C8B-B14F-4D97-AF65-F5344CB8AC3E}">
        <p14:creationId xmlns:p14="http://schemas.microsoft.com/office/powerpoint/2010/main" val="233766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8C14-4DE3-C9AA-3C18-5B58ED271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577FFA-C688-1F0F-9C42-99CF5E2C8AAD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0499DF-7BBF-E598-22AC-C6881642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1" y="1515164"/>
            <a:ext cx="11070077" cy="50829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A14B3E-27EE-6CCF-8F77-95791ABA2767}"/>
              </a:ext>
            </a:extLst>
          </p:cNvPr>
          <p:cNvSpPr txBox="1"/>
          <p:nvPr/>
        </p:nvSpPr>
        <p:spPr>
          <a:xfrm>
            <a:off x="1235413" y="745423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手机端小程序识别完成后点击“保存”，在电脑端单击刷新按钮显示扫描完成的血常规数据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点击下方的“保存”暂存至患者档案信息内，点击“评估”进行下一步操作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940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B50E638-CB6F-89BB-8B6D-1FF0889F0CB6}"/>
              </a:ext>
            </a:extLst>
          </p:cNvPr>
          <p:cNvSpPr txBox="1"/>
          <p:nvPr/>
        </p:nvSpPr>
        <p:spPr>
          <a:xfrm>
            <a:off x="4730294" y="2896340"/>
            <a:ext cx="36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筛查报告展示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BDB7AD-BA6C-2F17-FFC3-929A4FA0F7BF}"/>
              </a:ext>
            </a:extLst>
          </p:cNvPr>
          <p:cNvSpPr txBox="1"/>
          <p:nvPr/>
        </p:nvSpPr>
        <p:spPr>
          <a:xfrm>
            <a:off x="2736929" y="2650119"/>
            <a:ext cx="1387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97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65782B8-4331-A939-5FC0-CFF5FF11E3DE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B39388-3EAA-F1A4-90BF-0C257F9EFED6}"/>
              </a:ext>
            </a:extLst>
          </p:cNvPr>
          <p:cNvSpPr txBox="1"/>
          <p:nvPr/>
        </p:nvSpPr>
        <p:spPr>
          <a:xfrm>
            <a:off x="835962" y="108493"/>
            <a:ext cx="36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全面筛查报告展示</a:t>
            </a:r>
          </a:p>
        </p:txBody>
      </p:sp>
      <p:pic>
        <p:nvPicPr>
          <p:cNvPr id="2" name="picture 166">
            <a:extLst>
              <a:ext uri="{FF2B5EF4-FFF2-40B4-BE49-F238E27FC236}">
                <a16:creationId xmlns:a16="http://schemas.microsoft.com/office/drawing/2014/main" id="{4FC48DB9-D6F3-C115-4B3B-F31AED0E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929"/>
          <a:stretch/>
        </p:blipFill>
        <p:spPr>
          <a:xfrm rot="21600000">
            <a:off x="10886" y="0"/>
            <a:ext cx="12192000" cy="61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CDC473-0C24-0168-B556-CD53D3E57599}"/>
              </a:ext>
            </a:extLst>
          </p:cNvPr>
          <p:cNvSpPr txBox="1"/>
          <p:nvPr/>
        </p:nvSpPr>
        <p:spPr>
          <a:xfrm>
            <a:off x="835962" y="108493"/>
            <a:ext cx="573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专项筛查报告展示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6ECC23-8068-C0B9-94D2-79262699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16" y="693268"/>
            <a:ext cx="5143500" cy="5857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80F115-C2CB-82BF-DD2A-65BA498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71" y="693267"/>
            <a:ext cx="4227672" cy="56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4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E6A036-7D13-9217-519D-AB2ADF92E583}"/>
              </a:ext>
            </a:extLst>
          </p:cNvPr>
          <p:cNvSpPr txBox="1"/>
          <p:nvPr/>
        </p:nvSpPr>
        <p:spPr>
          <a:xfrm>
            <a:off x="835962" y="108493"/>
            <a:ext cx="573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专项筛查报告展示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130C6C-922B-0912-7A97-BB38B577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96" y="824865"/>
            <a:ext cx="5730208" cy="52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>
            <a:extLst>
              <a:ext uri="{FF2B5EF4-FFF2-40B4-BE49-F238E27FC236}">
                <a16:creationId xmlns:a16="http://schemas.microsoft.com/office/drawing/2014/main" id="{450F52D3-EEF8-C39A-77DF-6C89EBC13F1E}"/>
              </a:ext>
            </a:extLst>
          </p:cNvPr>
          <p:cNvSpPr/>
          <p:nvPr/>
        </p:nvSpPr>
        <p:spPr>
          <a:xfrm>
            <a:off x="1574828" y="3076184"/>
            <a:ext cx="792000" cy="792000"/>
          </a:xfrm>
          <a:prstGeom prst="ellipse">
            <a:avLst/>
          </a:prstGeom>
          <a:gradFill flip="none" rotWithShape="1">
            <a:gsLst>
              <a:gs pos="29000">
                <a:schemeClr val="accent3"/>
              </a:gs>
              <a:gs pos="6000">
                <a:srgbClr val="8787ED"/>
              </a:gs>
              <a:gs pos="100000">
                <a:schemeClr val="accent1"/>
              </a:gs>
            </a:gsLst>
            <a:lin ang="2400000" scaled="0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21B0C8A-9A40-BE20-0584-6AE2676E2D3D}"/>
              </a:ext>
            </a:extLst>
          </p:cNvPr>
          <p:cNvSpPr/>
          <p:nvPr/>
        </p:nvSpPr>
        <p:spPr>
          <a:xfrm>
            <a:off x="4154969" y="3294818"/>
            <a:ext cx="792000" cy="79200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66000">
                <a:schemeClr val="accent2"/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D0B7CF2-9EDF-2F2D-0F6D-B8854999888C}"/>
              </a:ext>
            </a:extLst>
          </p:cNvPr>
          <p:cNvSpPr/>
          <p:nvPr/>
        </p:nvSpPr>
        <p:spPr>
          <a:xfrm>
            <a:off x="6735110" y="2845326"/>
            <a:ext cx="792000" cy="792000"/>
          </a:xfrm>
          <a:prstGeom prst="ellipse">
            <a:avLst/>
          </a:prstGeom>
          <a:gradFill flip="none" rotWithShape="1">
            <a:gsLst>
              <a:gs pos="29000">
                <a:schemeClr val="accent3"/>
              </a:gs>
              <a:gs pos="6000">
                <a:srgbClr val="8787ED"/>
              </a:gs>
              <a:gs pos="100000">
                <a:schemeClr val="accent1"/>
              </a:gs>
            </a:gsLst>
            <a:lin ang="2400000" scaled="0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280000F-D5A7-1A17-782F-2BA44B19DDC8}"/>
              </a:ext>
            </a:extLst>
          </p:cNvPr>
          <p:cNvSpPr/>
          <p:nvPr/>
        </p:nvSpPr>
        <p:spPr>
          <a:xfrm>
            <a:off x="9315252" y="2043562"/>
            <a:ext cx="792000" cy="79200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66000">
                <a:schemeClr val="accent2"/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4367ADE-DA8D-E750-21DB-88DBF81B1CD7}"/>
              </a:ext>
            </a:extLst>
          </p:cNvPr>
          <p:cNvSpPr txBox="1"/>
          <p:nvPr/>
        </p:nvSpPr>
        <p:spPr>
          <a:xfrm>
            <a:off x="1805093" y="1272583"/>
            <a:ext cx="121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目录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E1BEAD5-D5DE-5095-D51E-D717251256B1}"/>
              </a:ext>
            </a:extLst>
          </p:cNvPr>
          <p:cNvSpPr txBox="1"/>
          <p:nvPr/>
        </p:nvSpPr>
        <p:spPr>
          <a:xfrm>
            <a:off x="3220500" y="1272583"/>
            <a:ext cx="305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26AF7A4-B764-9A84-112F-49E7AF279C27}"/>
              </a:ext>
            </a:extLst>
          </p:cNvPr>
          <p:cNvSpPr/>
          <p:nvPr/>
        </p:nvSpPr>
        <p:spPr>
          <a:xfrm>
            <a:off x="3087983" y="1379229"/>
            <a:ext cx="61003" cy="494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58" name="图形 57" descr="333530363731343b333530363635383bd5aec8afd0c5cfa2">
            <a:extLst>
              <a:ext uri="{FF2B5EF4-FFF2-40B4-BE49-F238E27FC236}">
                <a16:creationId xmlns:a16="http://schemas.microsoft.com/office/drawing/2014/main" id="{287A0F71-3F5D-114F-F44E-1BEB824B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1110" y="2972760"/>
            <a:ext cx="540000" cy="540000"/>
          </a:xfrm>
          <a:prstGeom prst="rect">
            <a:avLst/>
          </a:prstGeom>
        </p:spPr>
      </p:pic>
      <p:pic>
        <p:nvPicPr>
          <p:cNvPr id="59" name="图形 58" descr="333530363731343b333530363635393bc9cccef1bbe1ccb8">
            <a:extLst>
              <a:ext uri="{FF2B5EF4-FFF2-40B4-BE49-F238E27FC236}">
                <a16:creationId xmlns:a16="http://schemas.microsoft.com/office/drawing/2014/main" id="{ECCEC1E6-31BB-4470-C163-7C9CC46D7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0234" y="3229080"/>
            <a:ext cx="504000" cy="504000"/>
          </a:xfrm>
          <a:prstGeom prst="rect">
            <a:avLst/>
          </a:prstGeom>
        </p:spPr>
      </p:pic>
      <p:pic>
        <p:nvPicPr>
          <p:cNvPr id="60" name="图形 59" descr="333530363731343b333530363636333bcdb6d7cad5bcb1c8">
            <a:extLst>
              <a:ext uri="{FF2B5EF4-FFF2-40B4-BE49-F238E27FC236}">
                <a16:creationId xmlns:a16="http://schemas.microsoft.com/office/drawing/2014/main" id="{4F595266-35D2-48C7-9A7E-92A3BC3A0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1479" y="3410066"/>
            <a:ext cx="540000" cy="540000"/>
          </a:xfrm>
          <a:prstGeom prst="rect">
            <a:avLst/>
          </a:prstGeom>
        </p:spPr>
      </p:pic>
      <p:pic>
        <p:nvPicPr>
          <p:cNvPr id="61" name="图形 60" descr="333530363731343b333530363637313bd5e6cab5d0d5c3fb">
            <a:extLst>
              <a:ext uri="{FF2B5EF4-FFF2-40B4-BE49-F238E27FC236}">
                <a16:creationId xmlns:a16="http://schemas.microsoft.com/office/drawing/2014/main" id="{6D2179B1-1877-5762-DA23-51E19C350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3292" y="2169562"/>
            <a:ext cx="468000" cy="4680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58677218-431C-04F3-909D-47727F5E433D}"/>
              </a:ext>
            </a:extLst>
          </p:cNvPr>
          <p:cNvSpPr txBox="1"/>
          <p:nvPr/>
        </p:nvSpPr>
        <p:spPr>
          <a:xfrm>
            <a:off x="1085520" y="3975384"/>
            <a:ext cx="16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000" b="1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01/</a:t>
            </a:r>
            <a:r>
              <a:rPr lang="zh-CN" altLang="en-US" dirty="0">
                <a:sym typeface="+mn-lt"/>
              </a:rPr>
              <a:t>登录流程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1196F1C-3DBE-8396-18CD-41FE8A89A50D}"/>
              </a:ext>
            </a:extLst>
          </p:cNvPr>
          <p:cNvSpPr txBox="1"/>
          <p:nvPr/>
        </p:nvSpPr>
        <p:spPr>
          <a:xfrm>
            <a:off x="3714101" y="4286147"/>
            <a:ext cx="16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000" b="1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02/</a:t>
            </a:r>
            <a:r>
              <a:rPr lang="zh-CN" altLang="en-US" dirty="0">
                <a:sym typeface="+mn-lt"/>
              </a:rPr>
              <a:t>全面筛查操作流程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B3AD303-B396-4E6E-65A8-A3A518D135F5}"/>
              </a:ext>
            </a:extLst>
          </p:cNvPr>
          <p:cNvSpPr txBox="1"/>
          <p:nvPr/>
        </p:nvSpPr>
        <p:spPr>
          <a:xfrm>
            <a:off x="6314820" y="3890333"/>
            <a:ext cx="16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000" b="1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03/</a:t>
            </a:r>
            <a:r>
              <a:rPr lang="zh-CN" altLang="en-US" dirty="0">
                <a:sym typeface="+mn-lt"/>
              </a:rPr>
              <a:t>专项筛查操作流程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A2CE458-04C2-7AE0-6168-ABC76F844B2E}"/>
              </a:ext>
            </a:extLst>
          </p:cNvPr>
          <p:cNvSpPr txBox="1"/>
          <p:nvPr/>
        </p:nvSpPr>
        <p:spPr>
          <a:xfrm>
            <a:off x="8915538" y="3054734"/>
            <a:ext cx="16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000" b="1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04/</a:t>
            </a:r>
            <a:r>
              <a:rPr lang="zh-CN" altLang="en-US" dirty="0">
                <a:sym typeface="+mn-lt"/>
              </a:rPr>
              <a:t>筛查报告展示</a:t>
            </a:r>
          </a:p>
        </p:txBody>
      </p:sp>
    </p:spTree>
    <p:extLst>
      <p:ext uri="{BB962C8B-B14F-4D97-AF65-F5344CB8AC3E}">
        <p14:creationId xmlns:p14="http://schemas.microsoft.com/office/powerpoint/2010/main" val="245995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251B9D6-A35A-AD6B-0581-FD67B31CD17C}"/>
              </a:ext>
            </a:extLst>
          </p:cNvPr>
          <p:cNvSpPr txBox="1"/>
          <p:nvPr/>
        </p:nvSpPr>
        <p:spPr>
          <a:xfrm>
            <a:off x="980947" y="1818829"/>
            <a:ext cx="5075566" cy="1832829"/>
          </a:xfr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b="1" dirty="0">
              <a:latin typeface="Arial" panose="020B0604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C0423F-9C95-4EE4-DE4A-E7083FC8AEE5}"/>
              </a:ext>
            </a:extLst>
          </p:cNvPr>
          <p:cNvSpPr txBox="1"/>
          <p:nvPr/>
        </p:nvSpPr>
        <p:spPr>
          <a:xfrm>
            <a:off x="921776" y="2233676"/>
            <a:ext cx="306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4800" b="1">
                <a:gradFill>
                  <a:gsLst>
                    <a:gs pos="100000">
                      <a:srgbClr val="7A77F1"/>
                    </a:gs>
                    <a:gs pos="6000">
                      <a:srgbClr val="5248E7"/>
                    </a:gs>
                  </a:gsLst>
                  <a:lin ang="5400000" scaled="1"/>
                </a:gradFill>
                <a:latin typeface="思源黑體 TWHK Bold" panose="020B0800000000000000" pitchFamily="34" charset="-128"/>
                <a:ea typeface="思源黑體 TWHK Bold" panose="020B0800000000000000" pitchFamily="34" charset="-128"/>
              </a:defRPr>
            </a:lvl1pPr>
          </a:lstStyle>
          <a:p>
            <a:pPr algn="dist"/>
            <a:r>
              <a:rPr lang="zh-CN" altLang="en-US" dirty="0">
                <a:gradFill>
                  <a:gsLst>
                    <a:gs pos="100000">
                      <a:schemeClr val="accent3"/>
                    </a:gs>
                    <a:gs pos="39000">
                      <a:schemeClr val="accent1"/>
                    </a:gs>
                  </a:gsLst>
                  <a:lin ang="5400000" scaled="1"/>
                </a:gradFill>
                <a:latin typeface="+mj-ea"/>
                <a:ea typeface="+mj-ea"/>
                <a:cs typeface="+mn-ea"/>
                <a:sym typeface="+mn-lt"/>
              </a:rPr>
              <a:t>欢迎交流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5870288-09C2-428B-E6A2-0C4FBBE6343C}"/>
              </a:ext>
            </a:extLst>
          </p:cNvPr>
          <p:cNvCxnSpPr>
            <a:cxnSpLocks/>
          </p:cNvCxnSpPr>
          <p:nvPr/>
        </p:nvCxnSpPr>
        <p:spPr>
          <a:xfrm>
            <a:off x="994595" y="3052856"/>
            <a:ext cx="29257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84B04F97-E494-6E74-3C6F-E655A889F33F}"/>
              </a:ext>
            </a:extLst>
          </p:cNvPr>
          <p:cNvSpPr/>
          <p:nvPr/>
        </p:nvSpPr>
        <p:spPr>
          <a:xfrm>
            <a:off x="1607108" y="2007399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6471645-7AA4-C1F1-96FB-FEC1B7083C53}"/>
              </a:ext>
            </a:extLst>
          </p:cNvPr>
          <p:cNvSpPr/>
          <p:nvPr/>
        </p:nvSpPr>
        <p:spPr>
          <a:xfrm>
            <a:off x="1161871" y="200739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6C36FD-A403-E951-A085-75DF6E93DCD3}"/>
              </a:ext>
            </a:extLst>
          </p:cNvPr>
          <p:cNvSpPr/>
          <p:nvPr/>
        </p:nvSpPr>
        <p:spPr>
          <a:xfrm>
            <a:off x="1384490" y="200739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DA0E88-65AF-9587-78B9-E42ED0DD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1" y="3479520"/>
            <a:ext cx="2154329" cy="21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727DD378-18FE-CF28-0291-24CD853DAAFA}"/>
              </a:ext>
            </a:extLst>
          </p:cNvPr>
          <p:cNvSpPr txBox="1"/>
          <p:nvPr/>
        </p:nvSpPr>
        <p:spPr>
          <a:xfrm>
            <a:off x="4958991" y="3075057"/>
            <a:ext cx="227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登录流程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C768CB-45A5-6086-9D79-0C44A0148B9F}"/>
              </a:ext>
            </a:extLst>
          </p:cNvPr>
          <p:cNvSpPr txBox="1"/>
          <p:nvPr/>
        </p:nvSpPr>
        <p:spPr>
          <a:xfrm>
            <a:off x="2736929" y="2650119"/>
            <a:ext cx="1387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25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D620522E-CA5D-DCAC-0135-2F2D7DFC834F}"/>
              </a:ext>
            </a:extLst>
          </p:cNvPr>
          <p:cNvSpPr txBox="1"/>
          <p:nvPr/>
        </p:nvSpPr>
        <p:spPr>
          <a:xfrm>
            <a:off x="835962" y="108493"/>
            <a:ext cx="221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登录流程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C5BE609-9ACE-44F0-F7BD-09EDFD1DFD2A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7A4D8F6B-044D-2DB5-F2E8-0C35E82EB63F}"/>
              </a:ext>
            </a:extLst>
          </p:cNvPr>
          <p:cNvSpPr/>
          <p:nvPr/>
        </p:nvSpPr>
        <p:spPr>
          <a:xfrm flipH="1" flipV="1">
            <a:off x="11085994" y="0"/>
            <a:ext cx="1106006" cy="957943"/>
          </a:xfrm>
          <a:custGeom>
            <a:avLst/>
            <a:gdLst>
              <a:gd name="connsiteX0" fmla="*/ 0 w 2030560"/>
              <a:gd name="connsiteY0" fmla="*/ 0 h 1387874"/>
              <a:gd name="connsiteX1" fmla="*/ 621497 w 2030560"/>
              <a:gd name="connsiteY1" fmla="*/ 860650 h 1387874"/>
              <a:gd name="connsiteX2" fmla="*/ 1001882 w 2030560"/>
              <a:gd name="connsiteY2" fmla="*/ 1013324 h 1387874"/>
              <a:gd name="connsiteX3" fmla="*/ 1333696 w 2030560"/>
              <a:gd name="connsiteY3" fmla="*/ 995396 h 1387874"/>
              <a:gd name="connsiteX4" fmla="*/ 1690915 w 2030560"/>
              <a:gd name="connsiteY4" fmla="*/ 1061814 h 1387874"/>
              <a:gd name="connsiteX5" fmla="*/ 2030560 w 2030560"/>
              <a:gd name="connsiteY5" fmla="*/ 1387874 h 1387874"/>
              <a:gd name="connsiteX6" fmla="*/ 0 w 2030560"/>
              <a:gd name="connsiteY6" fmla="*/ 1387874 h 13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0560" h="1387874">
                <a:moveTo>
                  <a:pt x="0" y="0"/>
                </a:moveTo>
                <a:cubicBezTo>
                  <a:pt x="371681" y="67482"/>
                  <a:pt x="326248" y="578715"/>
                  <a:pt x="621497" y="860650"/>
                </a:cubicBezTo>
                <a:cubicBezTo>
                  <a:pt x="752312" y="985518"/>
                  <a:pt x="873495" y="1013324"/>
                  <a:pt x="1001882" y="1013324"/>
                </a:cubicBezTo>
                <a:cubicBezTo>
                  <a:pt x="1104946" y="1013324"/>
                  <a:pt x="1212677" y="995396"/>
                  <a:pt x="1333696" y="995396"/>
                </a:cubicBezTo>
                <a:cubicBezTo>
                  <a:pt x="1440417" y="995396"/>
                  <a:pt x="1557507" y="1009340"/>
                  <a:pt x="1690915" y="1061814"/>
                </a:cubicBezTo>
                <a:cubicBezTo>
                  <a:pt x="1874340" y="1134045"/>
                  <a:pt x="1985591" y="1253919"/>
                  <a:pt x="2030560" y="1387874"/>
                </a:cubicBezTo>
                <a:lnTo>
                  <a:pt x="0" y="1387874"/>
                </a:lnTo>
                <a:close/>
              </a:path>
            </a:pathLst>
          </a:custGeom>
          <a:gradFill flip="none" rotWithShape="1">
            <a:gsLst>
              <a:gs pos="2500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  <a:effectLst>
            <a:outerShdw blurRad="1016000" dist="508000" dir="2700000" algn="tl" rotWithShape="0">
              <a:srgbClr val="5248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9A32BF-060A-E545-0ED6-42C4639B9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1729173"/>
            <a:ext cx="9416374" cy="43236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1ED76A-3682-7CB8-AD92-2C36F0538851}"/>
              </a:ext>
            </a:extLst>
          </p:cNvPr>
          <p:cNvSpPr txBox="1"/>
          <p:nvPr/>
        </p:nvSpPr>
        <p:spPr>
          <a:xfrm>
            <a:off x="1040860" y="957943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打开浏览器输入网址</a:t>
            </a:r>
            <a:r>
              <a:rPr lang="en-US" altLang="zh-CN" sz="1600" dirty="0">
                <a:solidFill>
                  <a:srgbClr val="FF0000"/>
                </a:solidFill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https://jf.chnlis.com:2170/yzb/#/login</a:t>
            </a:r>
            <a:r>
              <a:rPr lang="zh-CN" altLang="en-US" sz="1600" dirty="0">
                <a:latin typeface="+mn-ea"/>
              </a:rPr>
              <a:t>进入登录界面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输入账号密码进入主界面</a:t>
            </a:r>
          </a:p>
        </p:txBody>
      </p:sp>
    </p:spTree>
    <p:extLst>
      <p:ext uri="{BB962C8B-B14F-4D97-AF65-F5344CB8AC3E}">
        <p14:creationId xmlns:p14="http://schemas.microsoft.com/office/powerpoint/2010/main" val="266768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9952B5B4-B24E-F468-0832-0BE4660EFC5C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BD48A5-7C2A-5A47-FE3F-AF9F06B250D7}"/>
              </a:ext>
            </a:extLst>
          </p:cNvPr>
          <p:cNvSpPr txBox="1"/>
          <p:nvPr/>
        </p:nvSpPr>
        <p:spPr>
          <a:xfrm>
            <a:off x="835962" y="108493"/>
            <a:ext cx="2214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登录流程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DB460D-C65D-790C-DF5F-B987DF82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62" y="1476252"/>
            <a:ext cx="10379413" cy="47658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6AFCF9C-4C56-5535-A221-5D3371B53D1E}"/>
              </a:ext>
            </a:extLst>
          </p:cNvPr>
          <p:cNvSpPr txBox="1"/>
          <p:nvPr/>
        </p:nvSpPr>
        <p:spPr>
          <a:xfrm>
            <a:off x="1060315" y="891477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在应用主界面单击“新建”建立患者档案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可根据病历号、患者名称、患者性别、日期、填报状态以及套餐名称精准查找患者档案</a:t>
            </a:r>
          </a:p>
        </p:txBody>
      </p:sp>
    </p:spTree>
    <p:extLst>
      <p:ext uri="{BB962C8B-B14F-4D97-AF65-F5344CB8AC3E}">
        <p14:creationId xmlns:p14="http://schemas.microsoft.com/office/powerpoint/2010/main" val="335421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B50E638-CB6F-89BB-8B6D-1FF0889F0CB6}"/>
              </a:ext>
            </a:extLst>
          </p:cNvPr>
          <p:cNvSpPr txBox="1"/>
          <p:nvPr/>
        </p:nvSpPr>
        <p:spPr>
          <a:xfrm>
            <a:off x="4958991" y="2767280"/>
            <a:ext cx="2274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BDB7AD-BA6C-2F17-FFC3-929A4FA0F7BF}"/>
              </a:ext>
            </a:extLst>
          </p:cNvPr>
          <p:cNvSpPr txBox="1"/>
          <p:nvPr/>
        </p:nvSpPr>
        <p:spPr>
          <a:xfrm>
            <a:off x="2704271" y="2650119"/>
            <a:ext cx="1387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24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20D7CB-FAA9-1885-6EC4-7D31865A8A29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6AF375-F952-A609-5753-8CC63917C204}"/>
              </a:ext>
            </a:extLst>
          </p:cNvPr>
          <p:cNvSpPr txBox="1"/>
          <p:nvPr/>
        </p:nvSpPr>
        <p:spPr>
          <a:xfrm>
            <a:off x="835962" y="108493"/>
            <a:ext cx="381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B5FC4E-802D-67A1-B171-A5A00043911B}"/>
              </a:ext>
            </a:extLst>
          </p:cNvPr>
          <p:cNvSpPr txBox="1"/>
          <p:nvPr/>
        </p:nvSpPr>
        <p:spPr>
          <a:xfrm>
            <a:off x="1060315" y="891477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完善患者档案信息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选择全面筛查点击下一步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628FC26-7BCF-08C1-B65C-C5D89741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1548066"/>
            <a:ext cx="9730661" cy="4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3F871FA-B858-9FEB-AD2D-49C1594F8C34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6AD3839-334C-151C-797C-9BD20F92C88E}"/>
              </a:ext>
            </a:extLst>
          </p:cNvPr>
          <p:cNvSpPr/>
          <p:nvPr/>
        </p:nvSpPr>
        <p:spPr>
          <a:xfrm flipH="1" flipV="1">
            <a:off x="11085994" y="0"/>
            <a:ext cx="1106006" cy="957943"/>
          </a:xfrm>
          <a:custGeom>
            <a:avLst/>
            <a:gdLst>
              <a:gd name="connsiteX0" fmla="*/ 0 w 2030560"/>
              <a:gd name="connsiteY0" fmla="*/ 0 h 1387874"/>
              <a:gd name="connsiteX1" fmla="*/ 621497 w 2030560"/>
              <a:gd name="connsiteY1" fmla="*/ 860650 h 1387874"/>
              <a:gd name="connsiteX2" fmla="*/ 1001882 w 2030560"/>
              <a:gd name="connsiteY2" fmla="*/ 1013324 h 1387874"/>
              <a:gd name="connsiteX3" fmla="*/ 1333696 w 2030560"/>
              <a:gd name="connsiteY3" fmla="*/ 995396 h 1387874"/>
              <a:gd name="connsiteX4" fmla="*/ 1690915 w 2030560"/>
              <a:gd name="connsiteY4" fmla="*/ 1061814 h 1387874"/>
              <a:gd name="connsiteX5" fmla="*/ 2030560 w 2030560"/>
              <a:gd name="connsiteY5" fmla="*/ 1387874 h 1387874"/>
              <a:gd name="connsiteX6" fmla="*/ 0 w 2030560"/>
              <a:gd name="connsiteY6" fmla="*/ 1387874 h 138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0560" h="1387874">
                <a:moveTo>
                  <a:pt x="0" y="0"/>
                </a:moveTo>
                <a:cubicBezTo>
                  <a:pt x="371681" y="67482"/>
                  <a:pt x="326248" y="578715"/>
                  <a:pt x="621497" y="860650"/>
                </a:cubicBezTo>
                <a:cubicBezTo>
                  <a:pt x="752312" y="985518"/>
                  <a:pt x="873495" y="1013324"/>
                  <a:pt x="1001882" y="1013324"/>
                </a:cubicBezTo>
                <a:cubicBezTo>
                  <a:pt x="1104946" y="1013324"/>
                  <a:pt x="1212677" y="995396"/>
                  <a:pt x="1333696" y="995396"/>
                </a:cubicBezTo>
                <a:cubicBezTo>
                  <a:pt x="1440417" y="995396"/>
                  <a:pt x="1557507" y="1009340"/>
                  <a:pt x="1690915" y="1061814"/>
                </a:cubicBezTo>
                <a:cubicBezTo>
                  <a:pt x="1874340" y="1134045"/>
                  <a:pt x="1985591" y="1253919"/>
                  <a:pt x="2030560" y="1387874"/>
                </a:cubicBezTo>
                <a:lnTo>
                  <a:pt x="0" y="1387874"/>
                </a:lnTo>
                <a:close/>
              </a:path>
            </a:pathLst>
          </a:custGeom>
          <a:gradFill flip="none" rotWithShape="1">
            <a:gsLst>
              <a:gs pos="25000">
                <a:schemeClr val="accent3"/>
              </a:gs>
              <a:gs pos="100000">
                <a:schemeClr val="accent1"/>
              </a:gs>
            </a:gsLst>
            <a:lin ang="2400000" scaled="0"/>
            <a:tileRect/>
          </a:gradFill>
          <a:ln>
            <a:noFill/>
          </a:ln>
          <a:effectLst>
            <a:outerShdw blurRad="1016000" dist="508000" dir="2700000" algn="tl" rotWithShape="0">
              <a:srgbClr val="5248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A92DD9-4B01-3A2C-BDB3-18BFC80A0CAC}"/>
              </a:ext>
            </a:extLst>
          </p:cNvPr>
          <p:cNvSpPr txBox="1"/>
          <p:nvPr/>
        </p:nvSpPr>
        <p:spPr>
          <a:xfrm>
            <a:off x="835962" y="108493"/>
            <a:ext cx="381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7FB674-62B7-5E80-390D-0A826D9F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2" y="1594873"/>
            <a:ext cx="11017555" cy="505884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4FFF954-E1C9-FA09-1E3D-6FF3845C6CCE}"/>
              </a:ext>
            </a:extLst>
          </p:cNvPr>
          <p:cNvSpPr txBox="1"/>
          <p:nvPr/>
        </p:nvSpPr>
        <p:spPr>
          <a:xfrm>
            <a:off x="1235413" y="745423"/>
            <a:ext cx="8531157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可通过三种方式添加血常规数据</a:t>
            </a:r>
            <a:endParaRPr lang="en-US" altLang="zh-CN" sz="1600" dirty="0"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</a:rPr>
              <a:t>1.</a:t>
            </a:r>
            <a:r>
              <a:rPr lang="zh-CN" altLang="en-US" sz="1600" dirty="0">
                <a:latin typeface="+mn-ea"/>
              </a:rPr>
              <a:t>微信扫码小程序添加  </a:t>
            </a:r>
            <a:r>
              <a:rPr lang="en-US" altLang="zh-CN" sz="1600" dirty="0">
                <a:latin typeface="+mn-ea"/>
              </a:rPr>
              <a:t>2.</a:t>
            </a:r>
            <a:r>
              <a:rPr lang="zh-CN" altLang="en-US" sz="1600" dirty="0">
                <a:latin typeface="+mn-ea"/>
              </a:rPr>
              <a:t>高拍仪扫描识别  </a:t>
            </a:r>
            <a:r>
              <a:rPr lang="en-US" altLang="zh-CN" sz="1600" dirty="0">
                <a:latin typeface="+mn-ea"/>
              </a:rPr>
              <a:t>3.</a:t>
            </a:r>
            <a:r>
              <a:rPr lang="zh-CN" altLang="en-US" sz="1600" dirty="0">
                <a:latin typeface="+mn-ea"/>
              </a:rPr>
              <a:t>手动在此界面录入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974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415F5F3-6480-E661-6D19-5F82E42E89FB}"/>
              </a:ext>
            </a:extLst>
          </p:cNvPr>
          <p:cNvSpPr txBox="1"/>
          <p:nvPr/>
        </p:nvSpPr>
        <p:spPr>
          <a:xfrm>
            <a:off x="10886" y="110892"/>
            <a:ext cx="70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65681A-BAD9-A83E-245D-D2A1D64DA71F}"/>
              </a:ext>
            </a:extLst>
          </p:cNvPr>
          <p:cNvSpPr txBox="1"/>
          <p:nvPr/>
        </p:nvSpPr>
        <p:spPr>
          <a:xfrm>
            <a:off x="835962" y="108493"/>
            <a:ext cx="824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全面筛查操作流程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手机端扫描操作步骤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1E35D41-40CD-6944-4686-F99BEA33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39" y="1159416"/>
            <a:ext cx="2311471" cy="48814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499783-E1CD-D3FB-6A90-EDFBF865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063" y="1159415"/>
            <a:ext cx="2315856" cy="48814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F3338F-8E03-187D-0721-A1C092C88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72" y="1159416"/>
            <a:ext cx="2296263" cy="488146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4EBB3A-AE2E-03CE-E78C-336E1645F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634" y="1159416"/>
            <a:ext cx="2230452" cy="4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05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4E44E6"/>
      </a:accent1>
      <a:accent2>
        <a:srgbClr val="FEC81A"/>
      </a:accent2>
      <a:accent3>
        <a:srgbClr val="8584EE"/>
      </a:accent3>
      <a:accent4>
        <a:srgbClr val="FEE65B"/>
      </a:accent4>
      <a:accent5>
        <a:srgbClr val="5B9BD5"/>
      </a:accent5>
      <a:accent6>
        <a:srgbClr val="EAE8FF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noAutofit/>
      </a:bodyPr>
      <a:lstStyle>
        <a:defPPr algn="l">
          <a:lnSpc>
            <a:spcPct val="120000"/>
          </a:lnSpc>
          <a:defRPr sz="1600" dirty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3100</TotalTime>
  <Words>382</Words>
  <Application>Microsoft Office PowerPoint</Application>
  <PresentationFormat>宽屏</PresentationFormat>
  <Paragraphs>54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微软雅黑 Light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廖 茵</dc:creator>
  <cp:lastModifiedBy>宏志 马</cp:lastModifiedBy>
  <cp:revision>57</cp:revision>
  <dcterms:created xsi:type="dcterms:W3CDTF">2022-06-24T02:40:30Z</dcterms:created>
  <dcterms:modified xsi:type="dcterms:W3CDTF">2025-02-27T10:45:48Z</dcterms:modified>
</cp:coreProperties>
</file>